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FF332FA9-E56C-4FF6-B7CF-C2EF19342997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0A54C1AF-477A-45F6-AC94-268ED8FFF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C1AF-477A-45F6-AC94-268ED8FFFC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C1AF-477A-45F6-AC94-268ED8FFFC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C1AF-477A-45F6-AC94-268ED8FFFC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C1AF-477A-45F6-AC94-268ED8FFFC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C1AF-477A-45F6-AC94-268ED8FFFC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C1AF-477A-45F6-AC94-268ED8FFFC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C1AF-477A-45F6-AC94-268ED8FFFC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C1AF-477A-45F6-AC94-268ED8FFFC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C1AF-477A-45F6-AC94-268ED8FFFC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C1AF-477A-45F6-AC94-268ED8FFFC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C1AF-477A-45F6-AC94-268ED8FFFC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C1AF-477A-45F6-AC94-268ED8FFFC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C1AF-477A-45F6-AC94-268ED8FFFC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B6E8-3046-42E4-ADAE-19A383BBC633}" type="datetime1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245E-6C52-49CD-9FD0-040FE6248986}" type="datetime1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2817-FAD6-460F-A297-63BAF1278402}" type="datetime1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E941-CF5C-41D0-B711-F5C93E0A0FB5}" type="datetime1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6D7-70A0-4272-A322-3917EAF142AF}" type="datetime1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7F27-472C-4035-B338-C495C9F7826D}" type="datetime1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885D-E313-4ECA-A91B-D10AC2B94B9D}" type="datetime1">
              <a:rPr lang="en-US" smtClean="0"/>
              <a:pPr/>
              <a:t>7/25/2011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3650-3AE5-491C-94BF-859F2FB5856B}" type="datetime1">
              <a:rPr lang="en-US" smtClean="0"/>
              <a:pPr/>
              <a:t>7/25/2011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DF7F-00B5-4F89-B6A5-FEBE47010F81}" type="datetime1">
              <a:rPr lang="en-US" smtClean="0"/>
              <a:pPr/>
              <a:t>7/25/2011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FDF3-9069-4D5A-AA18-F97CD58AB634}" type="datetime1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4703-0C98-41E8-95AF-61CD89365E73}" type="datetime1">
              <a:rPr lang="en-US" smtClean="0"/>
              <a:pPr/>
              <a:t>7/25/2011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13A6-5F71-4307-A68A-2447E61E23ED}" type="datetime1">
              <a:rPr lang="en-US" smtClean="0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F03A-D2C1-4FFC-B990-99F2EF5BF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image" Target="../media/image5.emf"/><Relationship Id="rId10" Type="http://schemas.openxmlformats.org/officeDocument/2006/relationships/image" Target="../media/image19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9.png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.emf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4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63246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IUPAC World Chemistry Congress, San Juan Puerto Rico, July 31-August 7, 2011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r="943"/>
          <a:stretch>
            <a:fillRect/>
          </a:stretch>
        </p:blipFill>
        <p:spPr bwMode="auto">
          <a:xfrm>
            <a:off x="228600" y="228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1371600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UNDERSTANDING ELECTROCATALYSIS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Alfred B. Anderson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Chemistry Department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Case Western Reserve University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Cleveland Ohio, 44106.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3246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IUPAC World Chemistry Congress, San Juan Puerto Rico, July 31-August 7, 2011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 r="943"/>
          <a:stretch>
            <a:fillRect/>
          </a:stretch>
        </p:blipFill>
        <p:spPr bwMode="auto">
          <a:xfrm>
            <a:off x="228600" y="228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5" cstate="print"/>
          <a:srcRect t="1220" b="3415"/>
          <a:stretch>
            <a:fillRect/>
          </a:stretch>
        </p:blipFill>
        <p:spPr bwMode="auto">
          <a:xfrm>
            <a:off x="2514600" y="3048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3436203"/>
            <a:ext cx="3733800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t-BR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reaction 1/6 ML OOH + 1/6 ML OH + 1/6 ML H</a:t>
            </a:r>
            <a:r>
              <a:rPr lang="pt-BR" sz="1200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  → 1/6 ML O + 1/3 ML OH + 1/6 ML H</a:t>
            </a:r>
            <a:r>
              <a:rPr lang="pt-BR" sz="1200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is exergonic by -1.21 eV</a:t>
            </a:r>
            <a:r>
              <a:rPr lang="pt-BR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This means the effective four-electron reversible potential,         , is </a:t>
            </a:r>
            <a:r>
              <a:rPr lang="en-US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pt-BR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1.229 - 1.21/ V = 0.93 V.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 cstate="print"/>
          <a:srcRect l="54072" t="6091" b="48604"/>
          <a:stretch>
            <a:fillRect/>
          </a:stretch>
        </p:blipFill>
        <p:spPr bwMode="auto">
          <a:xfrm>
            <a:off x="609600" y="4419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7" cstate="print"/>
          <a:srcRect r="56670"/>
          <a:stretch>
            <a:fillRect/>
          </a:stretch>
        </p:blipFill>
        <p:spPr bwMode="auto">
          <a:xfrm>
            <a:off x="2590800" y="44196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2209800" y="50292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325813" y="4727575"/>
          <a:ext cx="331787" cy="301625"/>
        </p:xfrm>
        <a:graphic>
          <a:graphicData uri="http://schemas.openxmlformats.org/presentationml/2006/ole">
            <p:oleObj spid="_x0000_s3074" name="Equation" r:id="rId8" imgW="342720" imgH="29196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914525" y="4068762"/>
          <a:ext cx="295275" cy="274638"/>
        </p:xfrm>
        <a:graphic>
          <a:graphicData uri="http://schemas.openxmlformats.org/presentationml/2006/ole">
            <p:oleObj spid="_x0000_s3075" name="Equation" r:id="rId9" imgW="304560" imgH="266400" progId="Equation.DSMT4">
              <p:embed/>
            </p:oleObj>
          </a:graphicData>
        </a:graphic>
      </p:graphicFrame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3429000"/>
            <a:ext cx="3075688" cy="240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r="943"/>
          <a:stretch>
            <a:fillRect/>
          </a:stretch>
        </p:blipFill>
        <p:spPr bwMode="auto">
          <a:xfrm>
            <a:off x="228600" y="228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62200" y="63246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IUPAC World Chemistry Congress, San Juan Puerto Rico, July 31-August 7, 2011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566" y="1295400"/>
            <a:ext cx="3987360" cy="288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29000" y="762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Overall picture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371600" y="4264224"/>
            <a:ext cx="2057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OOH formation:  experimental</a:t>
            </a:r>
            <a:r>
              <a:rPr lang="en-US" sz="10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from Anderson, A. B.;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Roques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J.; 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Mukerjee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S.;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Murthi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V. S.;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Markovic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N. M.;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Stamenkovic</a:t>
            </a: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V. “Activation Energies for Oxygen Reduction on Platinum Alloys: Theory and Experiment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,” 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J. Phys. Chem. B</a:t>
            </a:r>
            <a:r>
              <a:rPr lang="en-US" sz="10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2005,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109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1198-1203.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505200" y="4267200"/>
            <a:ext cx="2286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and OH formation: calculated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from</a:t>
            </a:r>
            <a:r>
              <a:rPr lang="en-US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Zhang</a:t>
            </a:r>
            <a:r>
              <a:rPr lang="en-US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T. </a:t>
            </a:r>
            <a:r>
              <a:rPr lang="en-US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“Theoretical Studies of Fuel Cell Reaction Mechanisms: H</a:t>
            </a:r>
            <a:r>
              <a:rPr lang="en-US" sz="1000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and O</a:t>
            </a:r>
            <a:r>
              <a:rPr lang="en-US" sz="1000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on Platinum Electrodes” and Ph. D. </a:t>
            </a:r>
            <a:r>
              <a:rPr lang="en-US" sz="1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Thesis, Case Western Reserve University, 2008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581400"/>
            <a:ext cx="2209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10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000" b="1" baseline="30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en-US" sz="1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calculated, and taken from </a:t>
            </a:r>
            <a:r>
              <a:rPr lang="en-US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Tian</a:t>
            </a:r>
            <a:r>
              <a:rPr lang="en-US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F.; Anderson</a:t>
            </a:r>
            <a:r>
              <a:rPr lang="en-US" sz="1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B. “Effective </a:t>
            </a:r>
            <a:r>
              <a:rPr lang="en-US" sz="1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Reversible Potentials, Energy Loss and </a:t>
            </a:r>
            <a:r>
              <a:rPr lang="en-US" sz="1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Overpotential</a:t>
            </a:r>
            <a:r>
              <a:rPr lang="en-US" sz="1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on Platinum Fuel Cell Cathodes,”</a:t>
            </a:r>
            <a:r>
              <a:rPr lang="en-US" sz="1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J. Phys Chem. C</a:t>
            </a:r>
            <a:r>
              <a:rPr lang="en-US" sz="1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2011, </a:t>
            </a:r>
            <a:r>
              <a:rPr lang="en-US" sz="1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en-US" sz="1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4076-4088.</a:t>
            </a:r>
          </a:p>
          <a:p>
            <a:endParaRPr lang="en-US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096000" y="4494312"/>
            <a:ext cx="1981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method used is described  in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Jinnouchi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R.; Anderson, A. B. “Electronic Structure Calculations of Liquid-Solid Interfaces: a Combination of Density Functional Theory and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Modified.Poisson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-Boltzmann Theory,” 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Phys. Rev. B 2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008, 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772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2454170-24541718.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990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Ideal O</a:t>
            </a:r>
            <a:r>
              <a:rPr lang="en-US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reduction catalyst,        = 1.23 V, based on experimental bulk solution reversible potentials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 r="943"/>
          <a:stretch>
            <a:fillRect/>
          </a:stretch>
        </p:blipFill>
        <p:spPr bwMode="auto">
          <a:xfrm>
            <a:off x="228600" y="228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62200" y="63246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IUPAC World Chemistry Congress, San Juan Puerto Rico, July 31-August 7, 2011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362200"/>
            <a:ext cx="6858000" cy="340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Reactant (O</a:t>
            </a:r>
            <a:r>
              <a:rPr lang="en-US" sz="1400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and product (H</a:t>
            </a:r>
            <a:r>
              <a:rPr lang="en-US" sz="1400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O) adsorption Gibbs energies ~ zero </a:t>
            </a:r>
            <a:r>
              <a:rPr lang="en-US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Adsorption Gibbs energy of OH is 1.49 </a:t>
            </a:r>
            <a:r>
              <a:rPr lang="en-US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Adsorption Gibbs energy of O is 2.38 </a:t>
            </a:r>
            <a:r>
              <a:rPr lang="en-US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Adsorption Gibbs energy of OOH is 1.35 </a:t>
            </a:r>
            <a:r>
              <a:rPr lang="en-US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(makes its dissociation energy neutral)</a:t>
            </a:r>
          </a:p>
          <a:p>
            <a:pPr>
              <a:lnSpc>
                <a:spcPct val="114000"/>
              </a:lnSpc>
            </a:pP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These bond strengths also give 1.23 V four-electron reduction reversible potentials for the alternative initial steps</a:t>
            </a:r>
          </a:p>
          <a:p>
            <a:pPr>
              <a:lnSpc>
                <a:spcPct val="114000"/>
              </a:lnSpc>
            </a:pPr>
            <a:r>
              <a:rPr lang="en-US" sz="1400" dirty="0"/>
              <a:t> 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baseline="-25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(g) + H</a:t>
            </a:r>
            <a:r>
              <a:rPr lang="en-US" sz="1400" baseline="30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+ e</a:t>
            </a:r>
            <a:r>
              <a:rPr lang="en-US" sz="1400" baseline="30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→ O(</a:t>
            </a:r>
            <a:r>
              <a:rPr lang="en-US" sz="1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+OH(</a:t>
            </a:r>
            <a:r>
              <a:rPr lang="en-US" sz="1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ct val="114000"/>
              </a:lnSpc>
            </a:pPr>
            <a:r>
              <a:rPr lang="en-US" sz="1400" dirty="0"/>
              <a:t> 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OOH(ads) + H</a:t>
            </a:r>
            <a:r>
              <a:rPr lang="en-US" sz="1400" baseline="30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+ e</a:t>
            </a:r>
            <a:r>
              <a:rPr lang="en-US" sz="1400" baseline="30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→ O(ads) + H</a:t>
            </a:r>
            <a:r>
              <a:rPr lang="en-US" sz="1400" baseline="-25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O(l)</a:t>
            </a:r>
            <a:endParaRPr lang="en-US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572000" y="990600"/>
          <a:ext cx="457200" cy="406400"/>
        </p:xfrm>
        <a:graphic>
          <a:graphicData uri="http://schemas.openxmlformats.org/presentationml/2006/ole">
            <p:oleObj spid="_x0000_s38915" name="Equation" r:id="rId5" imgW="46980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r="943"/>
          <a:stretch>
            <a:fillRect/>
          </a:stretch>
        </p:blipFill>
        <p:spPr bwMode="auto">
          <a:xfrm>
            <a:off x="228600" y="228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62200" y="63246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IUPAC World Chemistry Congress, San Juan Puerto Rico, July 31-August 7, 2011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990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Acknowledgments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81200"/>
            <a:ext cx="7543800" cy="322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Work discussed here has been supported by ARO MURI, Toyota Central R&amp;D, Inc., and, currently, the National Science Foundation.</a:t>
            </a:r>
          </a:p>
          <a:p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Persons participating in this effort have been many but those whose work has been quoted are:</a:t>
            </a:r>
          </a:p>
          <a:p>
            <a:pPr>
              <a:lnSpc>
                <a:spcPct val="114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Dr. Titus </a:t>
            </a:r>
            <a:r>
              <a:rPr lang="en-US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Albu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grad student, now professor at Tennessee Tech.</a:t>
            </a:r>
          </a:p>
          <a:p>
            <a:pPr>
              <a:lnSpc>
                <a:spcPct val="114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Jérôme</a:t>
            </a:r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Roques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post doc, now professor at 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Institut de Physique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Nuclaire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d’Orsay, Université Paris.</a:t>
            </a:r>
          </a:p>
          <a:p>
            <a:pPr>
              <a:lnSpc>
                <a:spcPct val="114000"/>
              </a:lnSpc>
            </a:pP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Tianhou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Zhang,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grad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government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agency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in China.</a:t>
            </a:r>
          </a:p>
          <a:p>
            <a:pPr>
              <a:lnSpc>
                <a:spcPct val="114000"/>
              </a:lnSpc>
            </a:pP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Ryosuke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Jinnouchi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visiting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scientist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back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Toyota Central R&amp;D, Inc.</a:t>
            </a:r>
          </a:p>
          <a:p>
            <a:pPr>
              <a:lnSpc>
                <a:spcPct val="114000"/>
              </a:lnSpc>
            </a:pP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Dr. Feng Tian,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grad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post doc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Don 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Siegel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Univ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of Michigan.</a:t>
            </a:r>
          </a:p>
          <a:p>
            <a:pPr>
              <a:lnSpc>
                <a:spcPct val="114000"/>
              </a:lnSpc>
            </a:pP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Dr. Jamal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Uddin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associate</a:t>
            </a:r>
            <a:r>
              <a:rPr lang="fr-FR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3246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IUPAC World Chemistry Congress, San Juan Puerto Rico, July 31-August 7, 2011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r="943"/>
          <a:stretch>
            <a:fillRect/>
          </a:stretch>
        </p:blipFill>
        <p:spPr bwMode="auto">
          <a:xfrm>
            <a:off x="228600" y="228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1066800"/>
            <a:ext cx="6558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Electrochemical theorists can learn from experimental trends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905000" y="1685805"/>
            <a:ext cx="5562600" cy="37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In solution: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Ox(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aq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) + e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⇌ Red(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Ox(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+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+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 +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⇌ Red(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) = [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Red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) –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Ox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)] +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φ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+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FU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) = zero at equilibrium, at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; Red and Ox are in bulk solution and their Gibbs energies are independent of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 = [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Ox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 -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Red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]/(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nF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) + [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(H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) -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φ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]/(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=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Ox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 -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Red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]/(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nF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) +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constant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≈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Ox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 -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Red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]/(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nF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) +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c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The relationship was discovered 12 years ago.  How good is it?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3246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IUPAC World Chemistry Congress, San Juan Puerto Rico, July 31-August 7, 2011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r="943"/>
          <a:stretch>
            <a:fillRect/>
          </a:stretch>
        </p:blipFill>
        <p:spPr bwMode="auto">
          <a:xfrm>
            <a:off x="228600" y="228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0"/>
          <p:cNvPicPr>
            <a:picLocks noChangeAspect="1" noChangeArrowheads="1"/>
          </p:cNvPicPr>
          <p:nvPr/>
        </p:nvPicPr>
        <p:blipFill>
          <a:blip r:embed="rId4" cstate="print"/>
          <a:srcRect l="36324" t="35564" r="37238" b="25891"/>
          <a:stretch>
            <a:fillRect/>
          </a:stretch>
        </p:blipFill>
        <p:spPr bwMode="auto">
          <a:xfrm>
            <a:off x="2590800" y="685800"/>
            <a:ext cx="3599084" cy="32004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4191744"/>
            <a:ext cx="2895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486400" algn="r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MP2 gas phase energy calculations omitting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vibrational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zero point energy contributions,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Anderson, A. B.;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Albu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T. V. “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Initio Determination of Reversible Potentials and Activation Energies for Outer-Sphere Oxygen Reduction to Water and the Reverse Oxidation Reaction,” 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J. Am. Chem. Soc.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1999, 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121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11855-11863.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3246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IUPAC World Chemistry Congress, San Juan Puerto Rico, July 31-August 7, 2011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r="943"/>
          <a:stretch>
            <a:fillRect/>
          </a:stretch>
        </p:blipFill>
        <p:spPr bwMode="auto">
          <a:xfrm>
            <a:off x="228600" y="228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3000" y="1159132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By adjusting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the following graph is obtained for the reactions shown with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en-US" sz="1600" b="0" i="0" u="none" strike="noStrike" cap="none" normalizeH="0" baseline="-3000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-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E</a:t>
            </a:r>
            <a:r>
              <a:rPr kumimoji="0" lang="en-US" sz="1600" b="0" i="0" u="none" strike="noStrike" cap="none" normalizeH="0" baseline="-3000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Red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(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U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)]/(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nF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) calculated for gas phase reactions using B3LYP hybrid density functional theory and a 6-31G** basis.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2956893"/>
            <a:ext cx="350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[1]   O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 + H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e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⇌ OOH(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-0.125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[2]  O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 + 2H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+ 2e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⇌ 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0.695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[3]   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H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e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⇌ OH(g) + 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0.713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[4]   O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 + 4H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+ 4e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⇌ 2H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O(l)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1.229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[5]   OOH(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e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⇌ 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1.515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[6]  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+ 2H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+ 2e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⇌ 2H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1.763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[7]   O(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+ H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e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⇌ OH(g)      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accent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2.03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[8]   OH(g)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e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⇌ 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 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2.813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 l="5304" t="9091" r="8072" b="2273"/>
          <a:stretch>
            <a:fillRect/>
          </a:stretch>
        </p:blipFill>
        <p:spPr bwMode="auto">
          <a:xfrm>
            <a:off x="4343400" y="22860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477000" y="4038600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Linear Gibbs Energy Relationship (LGER)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Slope = 1.015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Powerful predictive capability.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743200"/>
            <a:ext cx="1905000" cy="7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≈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Ox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 -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Red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]/(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nF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) +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  <a:sym typeface="Symbol" pitchFamily="18" charset="2"/>
              </a:rPr>
              <a:t>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3246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IUPAC World Chemistry Congress, San Juan Puerto Rico, July 31-August 7, 2011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r="943"/>
          <a:stretch>
            <a:fillRect/>
          </a:stretch>
        </p:blipFill>
        <p:spPr bwMode="auto">
          <a:xfrm>
            <a:off x="228600" y="228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676400" y="1825081"/>
            <a:ext cx="533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The Gibbs energy of H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and 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workfunction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SHE are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contained in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exactly.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ii)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each case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O-H bonds form and their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zeropoint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energies are all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almost the same and are contained in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 startAt="2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(iii)  The solvation energy of Ox is almost the same as the solvation energy of Red because both are uncharged and the small difference is contained in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(iv)  The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contribution to the Gibbs energy of Ox is almost the same as the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contribution to the Gibbs energy of Red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the small difference is contained in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219200"/>
            <a:ext cx="3103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MS PGothic"/>
                <a:cs typeface="Times New Roman" pitchFamily="18" charset="0"/>
              </a:rPr>
              <a:t>Why does the model work?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3246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IUPAC World Chemistry Congress, San Juan Puerto Rico, July 31-August 7, 2011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r="943"/>
          <a:stretch>
            <a:fillRect/>
          </a:stretch>
        </p:blipFill>
        <p:spPr bwMode="auto">
          <a:xfrm>
            <a:off x="228600" y="228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62000" y="2286000"/>
            <a:ext cx="4191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Probable O</a:t>
            </a:r>
            <a:r>
              <a:rPr lang="en-US" sz="1400" baseline="-25000" dirty="0" smtClean="0">
                <a:solidFill>
                  <a:schemeClr val="accent1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2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 reduction mechanism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 with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intermediates bonded to the catalyst.  One desires all steps to occur at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the potential for the complete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-electron reaction.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762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Apply to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electrocatalysis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MS PGothic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3124200"/>
            <a:ext cx="5257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Consider adsorption on the catalyst to perturb the Gibbs energy: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Ox → Ox(ads),  define </a:t>
            </a:r>
            <a:r>
              <a:rPr lang="en-US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,ads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baseline="-25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 → Red(ads),  define </a:t>
            </a:r>
            <a:r>
              <a:rPr lang="en-US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,ads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" name="Picture 4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19200"/>
            <a:ext cx="331685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9" name="Picture 48"/>
          <p:cNvPicPr/>
          <p:nvPr/>
        </p:nvPicPr>
        <p:blipFill>
          <a:blip r:embed="rId5" cstate="print"/>
          <a:srcRect t="1220" b="3415"/>
          <a:stretch>
            <a:fillRect/>
          </a:stretch>
        </p:blipFill>
        <p:spPr bwMode="auto">
          <a:xfrm>
            <a:off x="5105400" y="3886200"/>
            <a:ext cx="343151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3246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IUPAC World Chemistry Congress, San Juan Puerto Rico, July 31-August 7, 2011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 r="943"/>
          <a:stretch>
            <a:fillRect/>
          </a:stretch>
        </p:blipFill>
        <p:spPr bwMode="auto">
          <a:xfrm>
            <a:off x="228600" y="228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981200" y="636940"/>
            <a:ext cx="6096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the oxidized and reduced species are bonded to a catalyst, the reversible potential becomes  </a:t>
            </a:r>
            <a:r>
              <a:rPr lang="en-US" sz="1400" i="1" dirty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 Now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</a:rPr>
              <a:t>G</a:t>
            </a:r>
            <a:r>
              <a:rPr lang="en-US" sz="1400" baseline="-30000" dirty="0" err="1" smtClean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</a:rPr>
              <a:t>r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</a:rPr>
              <a:t>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</a:rPr>
              <a:t>and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</a:rPr>
              <a:t>G</a:t>
            </a:r>
            <a:r>
              <a:rPr lang="en-US" sz="1400" baseline="-30000" dirty="0" err="1" smtClean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</a:rPr>
              <a:t>o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</a:rPr>
              <a:t>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</a:rPr>
              <a:t>depend on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</a:rPr>
              <a:t>U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</a:rPr>
              <a:t>cat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</a:rPr>
              <a:t> because they are bonded to the catalyst.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</a:rPr>
              <a:t>G</a:t>
            </a:r>
            <a:r>
              <a:rPr lang="en-US" sz="1400" baseline="-25000" dirty="0" smtClean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</a:rPr>
              <a:t>ads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1400" b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cat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) = [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1400" baseline="-30000" dirty="0" err="1" smtClean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ed</a:t>
            </a:r>
            <a:r>
              <a:rPr lang="en-US" sz="1400" baseline="-30000" dirty="0" err="1" smtClean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,ads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cat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) -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1400" baseline="-30000" dirty="0" err="1" smtClean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o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1400" baseline="-30000" dirty="0" err="1" smtClean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,ads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cat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)] +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φ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+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FU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cat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 )</a:t>
            </a:r>
            <a:endParaRPr kumimoji="0" lang="en-US" sz="1400" b="0" i="0" u="none" strike="noStrike" cap="none" normalizeH="0" baseline="-3000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ea typeface="MS PGothic" charset="-128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At equilibrium, 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</a:rPr>
              <a:t>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(         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 = [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red,ads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(       ) 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ox,ads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(       )]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φ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+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F       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en-US" sz="1400" b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0.0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=  [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ox,ads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(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) -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1400" baseline="-30000" dirty="0" err="1" smtClean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ed,ads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)]/(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nF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) + [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(H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MS PGothic" charset="-128"/>
                <a:cs typeface="Times New Roman" pitchFamily="18" charset="0"/>
                <a:sym typeface="Symbol" pitchFamily="18" charset="2"/>
              </a:rPr>
              <a:t>) -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φ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]/(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= 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x,ads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ed,ads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)]/(</a:t>
            </a:r>
            <a:r>
              <a:rPr lang="en-US" sz="14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nF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constant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same reaction in bulk solution </a:t>
            </a:r>
            <a:r>
              <a:rPr lang="en-US" sz="14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baseline="30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[</a:t>
            </a:r>
            <a:r>
              <a:rPr lang="en-US" sz="14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aseline="-25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aseline="-25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]/(</a:t>
            </a:r>
            <a:r>
              <a:rPr lang="en-US" sz="14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nF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14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constant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shift in reversible potential due to bonding to the catalyst 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is then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400" baseline="30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sz="1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)]/</a:t>
            </a:r>
            <a:r>
              <a:rPr lang="en-US" sz="14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nF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accurate is using internal energies at the </a:t>
            </a:r>
            <a:r>
              <a:rPr lang="en-US" sz="1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pcz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16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baseline="30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en-US" sz="1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sz="16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aseline="-250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pzc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sz="1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sz="16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baseline="-25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pzc</a:t>
            </a:r>
            <a:r>
              <a:rPr lang="en-US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16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nF</a:t>
            </a:r>
            <a:r>
              <a:rPr lang="en-U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ea typeface="MS PGothic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56" name="Object 40"/>
          <p:cNvGraphicFramePr>
            <a:graphicFrameLocks noChangeAspect="1"/>
          </p:cNvGraphicFramePr>
          <p:nvPr/>
        </p:nvGraphicFramePr>
        <p:xfrm>
          <a:off x="3489325" y="2362200"/>
          <a:ext cx="320675" cy="292100"/>
        </p:xfrm>
        <a:graphic>
          <a:graphicData uri="http://schemas.openxmlformats.org/presentationml/2006/ole">
            <p:oleObj spid="_x0000_s9256" name="Equation" r:id="rId5" imgW="330120" imgH="291960" progId="Equation.DSMT4">
              <p:embed/>
            </p:oleObj>
          </a:graphicData>
        </a:graphic>
      </p:graphicFrame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57" name="Object 41"/>
          <p:cNvGraphicFramePr>
            <a:graphicFrameLocks noChangeAspect="1"/>
          </p:cNvGraphicFramePr>
          <p:nvPr/>
        </p:nvGraphicFramePr>
        <p:xfrm>
          <a:off x="4632325" y="2362200"/>
          <a:ext cx="320675" cy="292100"/>
        </p:xfrm>
        <a:graphic>
          <a:graphicData uri="http://schemas.openxmlformats.org/presentationml/2006/ole">
            <p:oleObj spid="_x0000_s9257" name="Equation" r:id="rId6" imgW="330120" imgH="291960" progId="Equation.DSMT4">
              <p:embed/>
            </p:oleObj>
          </a:graphicData>
        </a:graphic>
      </p:graphicFrame>
      <p:graphicFrame>
        <p:nvGraphicFramePr>
          <p:cNvPr id="5" name="Object 42"/>
          <p:cNvGraphicFramePr>
            <a:graphicFrameLocks noChangeAspect="1"/>
          </p:cNvGraphicFramePr>
          <p:nvPr/>
        </p:nvGraphicFramePr>
        <p:xfrm>
          <a:off x="5638800" y="2362200"/>
          <a:ext cx="320675" cy="292100"/>
        </p:xfrm>
        <a:graphic>
          <a:graphicData uri="http://schemas.openxmlformats.org/presentationml/2006/ole">
            <p:oleObj spid="_x0000_s9258" name="Equation" r:id="rId7" imgW="330120" imgH="291960" progId="Equation.DSMT4">
              <p:embed/>
            </p:oleObj>
          </a:graphicData>
        </a:graphic>
      </p:graphicFrame>
      <p:graphicFrame>
        <p:nvGraphicFramePr>
          <p:cNvPr id="9259" name="Object 43"/>
          <p:cNvGraphicFramePr>
            <a:graphicFrameLocks noChangeAspect="1"/>
          </p:cNvGraphicFramePr>
          <p:nvPr/>
        </p:nvGraphicFramePr>
        <p:xfrm>
          <a:off x="6781800" y="2362200"/>
          <a:ext cx="320675" cy="292100"/>
        </p:xfrm>
        <a:graphic>
          <a:graphicData uri="http://schemas.openxmlformats.org/presentationml/2006/ole">
            <p:oleObj spid="_x0000_s9259" name="Equation" r:id="rId8" imgW="330120" imgH="291960" progId="Equation.DSMT4">
              <p:embed/>
            </p:oleObj>
          </a:graphicData>
        </a:graphic>
      </p:graphicFrame>
      <p:graphicFrame>
        <p:nvGraphicFramePr>
          <p:cNvPr id="9260" name="Object 44"/>
          <p:cNvGraphicFramePr>
            <a:graphicFrameLocks noChangeAspect="1"/>
          </p:cNvGraphicFramePr>
          <p:nvPr/>
        </p:nvGraphicFramePr>
        <p:xfrm>
          <a:off x="3108325" y="2679700"/>
          <a:ext cx="320675" cy="292100"/>
        </p:xfrm>
        <a:graphic>
          <a:graphicData uri="http://schemas.openxmlformats.org/presentationml/2006/ole">
            <p:oleObj spid="_x0000_s9260" name="Equation" r:id="rId9" imgW="330120" imgH="291960" progId="Equation.DSMT4">
              <p:embed/>
            </p:oleObj>
          </a:graphicData>
        </a:graphic>
      </p:graphicFrame>
      <p:graphicFrame>
        <p:nvGraphicFramePr>
          <p:cNvPr id="9261" name="Object 45"/>
          <p:cNvGraphicFramePr>
            <a:graphicFrameLocks noChangeAspect="1"/>
          </p:cNvGraphicFramePr>
          <p:nvPr/>
        </p:nvGraphicFramePr>
        <p:xfrm>
          <a:off x="4175125" y="2679700"/>
          <a:ext cx="320675" cy="292100"/>
        </p:xfrm>
        <a:graphic>
          <a:graphicData uri="http://schemas.openxmlformats.org/presentationml/2006/ole">
            <p:oleObj spid="_x0000_s9261" name="Equation" r:id="rId10" imgW="330120" imgH="291960" progId="Equation.DSMT4">
              <p:embed/>
            </p:oleObj>
          </a:graphicData>
        </a:graphic>
      </p:graphicFrame>
      <p:graphicFrame>
        <p:nvGraphicFramePr>
          <p:cNvPr id="9262" name="Object 46"/>
          <p:cNvGraphicFramePr>
            <a:graphicFrameLocks noChangeAspect="1"/>
          </p:cNvGraphicFramePr>
          <p:nvPr/>
        </p:nvGraphicFramePr>
        <p:xfrm>
          <a:off x="4175125" y="2984500"/>
          <a:ext cx="320675" cy="292100"/>
        </p:xfrm>
        <a:graphic>
          <a:graphicData uri="http://schemas.openxmlformats.org/presentationml/2006/ole">
            <p:oleObj spid="_x0000_s9262" name="Equation" r:id="rId11" imgW="330120" imgH="291960" progId="Equation.DSMT4">
              <p:embed/>
            </p:oleObj>
          </a:graphicData>
        </a:graphic>
      </p:graphicFrame>
      <p:graphicFrame>
        <p:nvGraphicFramePr>
          <p:cNvPr id="9263" name="Object 47"/>
          <p:cNvGraphicFramePr>
            <a:graphicFrameLocks noChangeAspect="1"/>
          </p:cNvGraphicFramePr>
          <p:nvPr/>
        </p:nvGraphicFramePr>
        <p:xfrm>
          <a:off x="3124200" y="2984500"/>
          <a:ext cx="320675" cy="292100"/>
        </p:xfrm>
        <a:graphic>
          <a:graphicData uri="http://schemas.openxmlformats.org/presentationml/2006/ole">
            <p:oleObj spid="_x0000_s9263" name="Equation" r:id="rId12" imgW="330120" imgH="291960" progId="Equation.DSMT4">
              <p:embed/>
            </p:oleObj>
          </a:graphicData>
        </a:graphic>
      </p:graphicFrame>
      <p:graphicFrame>
        <p:nvGraphicFramePr>
          <p:cNvPr id="9264" name="Object 48"/>
          <p:cNvGraphicFramePr>
            <a:graphicFrameLocks noChangeAspect="1"/>
          </p:cNvGraphicFramePr>
          <p:nvPr/>
        </p:nvGraphicFramePr>
        <p:xfrm>
          <a:off x="2041525" y="4572000"/>
          <a:ext cx="320675" cy="292100"/>
        </p:xfrm>
        <a:graphic>
          <a:graphicData uri="http://schemas.openxmlformats.org/presentationml/2006/ole">
            <p:oleObj spid="_x0000_s9264" name="Equation" r:id="rId13" imgW="330120" imgH="291960" progId="Equation.DSMT4">
              <p:embed/>
            </p:oleObj>
          </a:graphicData>
        </a:graphic>
      </p:graphicFrame>
      <p:graphicFrame>
        <p:nvGraphicFramePr>
          <p:cNvPr id="9265" name="Object 49"/>
          <p:cNvGraphicFramePr>
            <a:graphicFrameLocks noChangeAspect="1"/>
          </p:cNvGraphicFramePr>
          <p:nvPr/>
        </p:nvGraphicFramePr>
        <p:xfrm>
          <a:off x="3413125" y="4572000"/>
          <a:ext cx="320675" cy="292100"/>
        </p:xfrm>
        <a:graphic>
          <a:graphicData uri="http://schemas.openxmlformats.org/presentationml/2006/ole">
            <p:oleObj spid="_x0000_s9265" name="Equation" r:id="rId14" imgW="330120" imgH="291960" progId="Equation.DSMT4">
              <p:embed/>
            </p:oleObj>
          </a:graphicData>
        </a:graphic>
      </p:graphicFrame>
      <p:graphicFrame>
        <p:nvGraphicFramePr>
          <p:cNvPr id="9266" name="Object 50"/>
          <p:cNvGraphicFramePr>
            <a:graphicFrameLocks noChangeAspect="1"/>
          </p:cNvGraphicFramePr>
          <p:nvPr/>
        </p:nvGraphicFramePr>
        <p:xfrm>
          <a:off x="4572000" y="4572000"/>
          <a:ext cx="320675" cy="292100"/>
        </p:xfrm>
        <a:graphic>
          <a:graphicData uri="http://schemas.openxmlformats.org/presentationml/2006/ole">
            <p:oleObj spid="_x0000_s9266" name="Equation" r:id="rId15" imgW="330120" imgH="291960" progId="Equation.DSMT4">
              <p:embed/>
            </p:oleObj>
          </a:graphicData>
        </a:graphic>
      </p:graphicFrame>
      <p:graphicFrame>
        <p:nvGraphicFramePr>
          <p:cNvPr id="9267" name="Object 51"/>
          <p:cNvGraphicFramePr>
            <a:graphicFrameLocks noChangeAspect="1"/>
          </p:cNvGraphicFramePr>
          <p:nvPr/>
        </p:nvGraphicFramePr>
        <p:xfrm>
          <a:off x="6381750" y="5238750"/>
          <a:ext cx="358775" cy="330200"/>
        </p:xfrm>
        <a:graphic>
          <a:graphicData uri="http://schemas.openxmlformats.org/presentationml/2006/ole">
            <p:oleObj spid="_x0000_s9267" name="Equation" r:id="rId16" imgW="368280" imgH="330120" progId="Equation.DSMT4">
              <p:embed/>
            </p:oleObj>
          </a:graphicData>
        </a:graphic>
      </p:graphicFrame>
      <p:graphicFrame>
        <p:nvGraphicFramePr>
          <p:cNvPr id="9268" name="Object 52"/>
          <p:cNvGraphicFramePr>
            <a:graphicFrameLocks noChangeAspect="1"/>
          </p:cNvGraphicFramePr>
          <p:nvPr/>
        </p:nvGraphicFramePr>
        <p:xfrm>
          <a:off x="3429000" y="1066800"/>
          <a:ext cx="320675" cy="292100"/>
        </p:xfrm>
        <a:graphic>
          <a:graphicData uri="http://schemas.openxmlformats.org/presentationml/2006/ole">
            <p:oleObj spid="_x0000_s9268" name="Equation" r:id="rId17" imgW="330120" imgH="291960" progId="Equation.DSMT4">
              <p:embed/>
            </p:oleObj>
          </a:graphicData>
        </a:graphic>
      </p:graphicFrame>
      <p:graphicFrame>
        <p:nvGraphicFramePr>
          <p:cNvPr id="9270" name="Object 54"/>
          <p:cNvGraphicFramePr>
            <a:graphicFrameLocks noChangeAspect="1"/>
          </p:cNvGraphicFramePr>
          <p:nvPr/>
        </p:nvGraphicFramePr>
        <p:xfrm>
          <a:off x="2041525" y="2679700"/>
          <a:ext cx="320675" cy="292100"/>
        </p:xfrm>
        <a:graphic>
          <a:graphicData uri="http://schemas.openxmlformats.org/presentationml/2006/ole">
            <p:oleObj spid="_x0000_s9270" name="Equation" r:id="rId18" imgW="330120" imgH="2919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3246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IUPAC World Chemistry Congress, San Juan Puerto Rico, July 31-August 7, 2011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 r="943"/>
          <a:stretch>
            <a:fillRect/>
          </a:stretch>
        </p:blipFill>
        <p:spPr bwMode="auto">
          <a:xfrm>
            <a:off x="228600" y="228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5" cstate="print"/>
          <a:srcRect l="30556" t="25807" r="30402" b="28726"/>
          <a:stretch>
            <a:fillRect/>
          </a:stretch>
        </p:blipFill>
        <p:spPr bwMode="auto">
          <a:xfrm>
            <a:off x="1143000" y="1219200"/>
            <a:ext cx="1628595" cy="106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6" cstate="print"/>
          <a:srcRect l="30876" t="22960" r="30615" b="30475"/>
          <a:stretch>
            <a:fillRect/>
          </a:stretch>
        </p:blipFill>
        <p:spPr bwMode="auto">
          <a:xfrm>
            <a:off x="2971800" y="1143000"/>
            <a:ext cx="1518093" cy="10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7" cstate="print"/>
          <a:srcRect l="31894" t="27135" r="32692" b="29602"/>
          <a:stretch>
            <a:fillRect/>
          </a:stretch>
        </p:blipFill>
        <p:spPr bwMode="auto">
          <a:xfrm>
            <a:off x="1143000" y="2971800"/>
            <a:ext cx="1585463" cy="109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8" cstate="print"/>
          <a:srcRect l="32051" t="26945" r="32372" b="24792"/>
          <a:stretch>
            <a:fillRect/>
          </a:stretch>
        </p:blipFill>
        <p:spPr bwMode="auto">
          <a:xfrm>
            <a:off x="2971800" y="2895600"/>
            <a:ext cx="1473320" cy="111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8382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-457200" y="4038600"/>
            <a:ext cx="52578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400" baseline="0" dirty="0" smtClean="0">
                <a:solidFill>
                  <a:srgbClr val="4F81BD"/>
                </a:solidFill>
                <a:latin typeface="Times New Roman"/>
              </a:rPr>
              <a:t>                   </a:t>
            </a:r>
            <a:r>
              <a:rPr lang="en-US" sz="1400" baseline="0" dirty="0" smtClean="0">
                <a:solidFill>
                  <a:srgbClr val="4F81BD"/>
                </a:solidFill>
                <a:latin typeface="Times New Roman"/>
              </a:rPr>
              <a:t>           </a:t>
            </a:r>
            <a:r>
              <a:rPr lang="en-US" sz="1400" b="1" baseline="0" dirty="0" smtClean="0">
                <a:solidFill>
                  <a:srgbClr val="4F81BD"/>
                </a:solidFill>
                <a:latin typeface="Times New Roman"/>
              </a:rPr>
              <a:t>_________________________________________</a:t>
            </a:r>
            <a:endParaRPr lang="el-GR" sz="1400" b="1" baseline="0" dirty="0" smtClean="0">
              <a:solidFill>
                <a:srgbClr val="4F81BD"/>
              </a:solidFill>
              <a:latin typeface="Times New Roman"/>
            </a:endParaRPr>
          </a:p>
          <a:p>
            <a:r>
              <a:rPr lang="en-US" sz="1400" baseline="0" dirty="0" smtClean="0">
                <a:solidFill>
                  <a:srgbClr val="4F81BD"/>
                </a:solidFill>
                <a:latin typeface="Times New Roman"/>
              </a:rPr>
              <a:t>                                     </a:t>
            </a:r>
            <a:r>
              <a:rPr lang="el-GR" sz="1400" baseline="0" dirty="0" smtClean="0">
                <a:solidFill>
                  <a:srgbClr val="4F81BD"/>
                </a:solidFill>
                <a:latin typeface="Times New Roman"/>
              </a:rPr>
              <a:t>Δ </a:t>
            </a:r>
            <a:r>
              <a:rPr lang="en-US" sz="1400" baseline="0" dirty="0" smtClean="0">
                <a:solidFill>
                  <a:srgbClr val="4F81BD"/>
                </a:solidFill>
                <a:latin typeface="Times New Roman"/>
              </a:rPr>
              <a:t>               </a:t>
            </a:r>
            <a:r>
              <a:rPr lang="el-GR" sz="1400" baseline="0" dirty="0" smtClean="0">
                <a:solidFill>
                  <a:srgbClr val="4F81BD"/>
                </a:solidFill>
                <a:latin typeface="Times New Roman"/>
              </a:rPr>
              <a:t>Δ</a:t>
            </a:r>
            <a:endParaRPr lang="en-US" sz="1400" baseline="0" dirty="0" smtClean="0">
              <a:solidFill>
                <a:srgbClr val="4F81BD"/>
              </a:solidFill>
              <a:latin typeface="Times New Roman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4F81BD"/>
                </a:solidFill>
                <a:latin typeface="Times New Roman"/>
              </a:rPr>
              <a:t> </a:t>
            </a:r>
            <a:r>
              <a:rPr lang="en-US" sz="1400" dirty="0" smtClean="0">
                <a:solidFill>
                  <a:srgbClr val="4F81BD"/>
                </a:solidFill>
                <a:latin typeface="Times New Roman"/>
              </a:rPr>
              <a:t>                                 </a:t>
            </a:r>
            <a:r>
              <a:rPr lang="en-US" sz="1400" baseline="0" dirty="0" smtClean="0">
                <a:solidFill>
                  <a:srgbClr val="4F81BD"/>
                </a:solidFill>
                <a:latin typeface="Times New Roman"/>
              </a:rPr>
              <a:t>solvation         </a:t>
            </a:r>
            <a:r>
              <a:rPr lang="en-US" sz="1400" baseline="0" dirty="0" err="1" smtClean="0">
                <a:solidFill>
                  <a:srgbClr val="4F81BD"/>
                </a:solidFill>
                <a:latin typeface="Times New Roman"/>
              </a:rPr>
              <a:t>zpe</a:t>
            </a:r>
            <a:r>
              <a:rPr lang="en-US" sz="1400" baseline="0" dirty="0" smtClean="0">
                <a:solidFill>
                  <a:srgbClr val="4F81BD"/>
                </a:solidFill>
                <a:latin typeface="Times New Roman"/>
              </a:rPr>
              <a:t>        LGER     final       </a:t>
            </a:r>
            <a:r>
              <a:rPr lang="en-US" sz="1400" baseline="0" dirty="0" err="1" smtClean="0">
                <a:solidFill>
                  <a:srgbClr val="4F81BD"/>
                </a:solidFill>
                <a:latin typeface="Times New Roman"/>
              </a:rPr>
              <a:t>exptl</a:t>
            </a:r>
            <a:endParaRPr lang="en-US" sz="1400" baseline="0" dirty="0" smtClean="0">
              <a:solidFill>
                <a:srgbClr val="4F81BD"/>
              </a:solidFill>
              <a:latin typeface="Times New Roman"/>
            </a:endParaRPr>
          </a:p>
          <a:p>
            <a:pPr>
              <a:spcAft>
                <a:spcPts val="600"/>
              </a:spcAft>
            </a:pPr>
            <a:r>
              <a:rPr lang="en-US" sz="1400" b="1" baseline="0" dirty="0" smtClean="0">
                <a:solidFill>
                  <a:srgbClr val="4F81BD"/>
                </a:solidFill>
                <a:latin typeface="Times New Roman"/>
              </a:rPr>
              <a:t>                              _________________________________________</a:t>
            </a:r>
            <a:endParaRPr lang="en-US" sz="1400" b="1" baseline="30000" dirty="0" smtClean="0">
              <a:solidFill>
                <a:srgbClr val="4F81BD"/>
              </a:solidFill>
              <a:latin typeface="Times New Roman"/>
            </a:endParaRPr>
          </a:p>
          <a:p>
            <a:r>
              <a:rPr lang="en-US" sz="1400" baseline="0" dirty="0" smtClean="0">
                <a:solidFill>
                  <a:srgbClr val="4F81BD"/>
                </a:solidFill>
                <a:latin typeface="Times New Roman"/>
              </a:rPr>
              <a:t>                                   -</a:t>
            </a:r>
            <a:r>
              <a:rPr lang="en-US" sz="1400" baseline="0" smtClean="0">
                <a:solidFill>
                  <a:srgbClr val="4F81BD"/>
                </a:solidFill>
                <a:latin typeface="Times New Roman"/>
              </a:rPr>
              <a:t>0.090         </a:t>
            </a:r>
            <a:r>
              <a:rPr lang="en-US" sz="1400" smtClean="0">
                <a:solidFill>
                  <a:srgbClr val="4F81BD"/>
                </a:solidFill>
                <a:latin typeface="Times New Roman"/>
              </a:rPr>
              <a:t> </a:t>
            </a:r>
            <a:r>
              <a:rPr lang="en-US" sz="1400" baseline="0" smtClean="0">
                <a:solidFill>
                  <a:srgbClr val="4F81BD"/>
                </a:solidFill>
                <a:latin typeface="Times New Roman"/>
              </a:rPr>
              <a:t>0.052       </a:t>
            </a:r>
            <a:r>
              <a:rPr lang="en-US" sz="1400" baseline="0" dirty="0" smtClean="0">
                <a:solidFill>
                  <a:srgbClr val="4F81BD"/>
                </a:solidFill>
                <a:latin typeface="Times New Roman"/>
              </a:rPr>
              <a:t>0.86       </a:t>
            </a:r>
            <a:r>
              <a:rPr lang="en-US" sz="1400" dirty="0" smtClean="0">
                <a:solidFill>
                  <a:srgbClr val="4F81BD"/>
                </a:solidFill>
                <a:latin typeface="Times New Roman"/>
              </a:rPr>
              <a:t> </a:t>
            </a:r>
            <a:r>
              <a:rPr lang="en-US" sz="1400" baseline="0" dirty="0" smtClean="0">
                <a:solidFill>
                  <a:srgbClr val="4F81BD"/>
                </a:solidFill>
                <a:latin typeface="Times New Roman"/>
              </a:rPr>
              <a:t> </a:t>
            </a:r>
            <a:r>
              <a:rPr lang="en-US" sz="1400" baseline="0" dirty="0" smtClean="0">
                <a:solidFill>
                  <a:srgbClr val="4F81BD"/>
                </a:solidFill>
                <a:latin typeface="Times New Roman"/>
              </a:rPr>
              <a:t>0.82      ~0.77</a:t>
            </a:r>
          </a:p>
          <a:p>
            <a:r>
              <a:rPr lang="en-US" sz="1400" baseline="0" dirty="0" smtClean="0">
                <a:solidFill>
                  <a:srgbClr val="4F81BD"/>
                </a:solidFill>
                <a:latin typeface="Times New Roman"/>
              </a:rPr>
              <a:t>                              </a:t>
            </a:r>
            <a:r>
              <a:rPr lang="en-US" sz="1400" b="1" baseline="0" dirty="0" smtClean="0">
                <a:solidFill>
                  <a:srgbClr val="4F81BD"/>
                </a:solidFill>
                <a:latin typeface="Times New Roman"/>
              </a:rPr>
              <a:t>_________________________________________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86200" y="381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93" name="Object 25"/>
          <p:cNvGraphicFramePr>
            <a:graphicFrameLocks noChangeAspect="1"/>
          </p:cNvGraphicFramePr>
          <p:nvPr/>
        </p:nvGraphicFramePr>
        <p:xfrm>
          <a:off x="1371600" y="4343400"/>
          <a:ext cx="331787" cy="301625"/>
        </p:xfrm>
        <a:graphic>
          <a:graphicData uri="http://schemas.openxmlformats.org/presentationml/2006/ole">
            <p:oleObj spid="_x0000_s7193" name="Equation" r:id="rId10" imgW="342720" imgH="291960" progId="Equation.DSMT4">
              <p:embed/>
            </p:oleObj>
          </a:graphicData>
        </a:graphic>
      </p:graphicFrame>
      <p:graphicFrame>
        <p:nvGraphicFramePr>
          <p:cNvPr id="7195" name="Object 27"/>
          <p:cNvGraphicFramePr>
            <a:graphicFrameLocks noChangeAspect="1"/>
          </p:cNvGraphicFramePr>
          <p:nvPr/>
        </p:nvGraphicFramePr>
        <p:xfrm>
          <a:off x="2182813" y="4343400"/>
          <a:ext cx="331787" cy="301625"/>
        </p:xfrm>
        <a:graphic>
          <a:graphicData uri="http://schemas.openxmlformats.org/presentationml/2006/ole">
            <p:oleObj spid="_x0000_s7195" name="Equation" r:id="rId11" imgW="342720" imgH="291960" progId="Equation.DSMT4">
              <p:embed/>
            </p:oleObj>
          </a:graphicData>
        </a:graphic>
      </p:graphicFrame>
      <p:graphicFrame>
        <p:nvGraphicFramePr>
          <p:cNvPr id="7196" name="Object 28"/>
          <p:cNvGraphicFramePr>
            <a:graphicFrameLocks noChangeAspect="1"/>
          </p:cNvGraphicFramePr>
          <p:nvPr/>
        </p:nvGraphicFramePr>
        <p:xfrm>
          <a:off x="3505200" y="4343400"/>
          <a:ext cx="331787" cy="301625"/>
        </p:xfrm>
        <a:graphic>
          <a:graphicData uri="http://schemas.openxmlformats.org/presentationml/2006/ole">
            <p:oleObj spid="_x0000_s7196" name="Equation" r:id="rId12" imgW="342720" imgH="291960" progId="Equation.DSMT4">
              <p:embed/>
            </p:oleObj>
          </a:graphicData>
        </a:graphic>
      </p:graphicFrame>
      <p:graphicFrame>
        <p:nvGraphicFramePr>
          <p:cNvPr id="7197" name="Object 29"/>
          <p:cNvGraphicFramePr>
            <a:graphicFrameLocks noChangeAspect="1"/>
          </p:cNvGraphicFramePr>
          <p:nvPr/>
        </p:nvGraphicFramePr>
        <p:xfrm>
          <a:off x="2895600" y="4343400"/>
          <a:ext cx="331787" cy="301625"/>
        </p:xfrm>
        <a:graphic>
          <a:graphicData uri="http://schemas.openxmlformats.org/presentationml/2006/ole">
            <p:oleObj spid="_x0000_s7197" name="Equation" r:id="rId13" imgW="342720" imgH="291960" progId="Equation.DSMT4">
              <p:embed/>
            </p:oleObj>
          </a:graphicData>
        </a:graphic>
      </p:graphicFrame>
      <p:graphicFrame>
        <p:nvGraphicFramePr>
          <p:cNvPr id="7198" name="Object 30"/>
          <p:cNvGraphicFramePr>
            <a:graphicFrameLocks noChangeAspect="1"/>
          </p:cNvGraphicFramePr>
          <p:nvPr/>
        </p:nvGraphicFramePr>
        <p:xfrm>
          <a:off x="4114800" y="4343400"/>
          <a:ext cx="331787" cy="301625"/>
        </p:xfrm>
        <a:graphic>
          <a:graphicData uri="http://schemas.openxmlformats.org/presentationml/2006/ole">
            <p:oleObj spid="_x0000_s7198" name="Equation" r:id="rId14" imgW="342720" imgH="291960" progId="Equation.DSMT4">
              <p:embed/>
            </p:oleObj>
          </a:graphicData>
        </a:graphic>
      </p:graphicFrame>
      <p:pic>
        <p:nvPicPr>
          <p:cNvPr id="43" name="Picture 42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0" y="3810000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1143000" y="5638800"/>
            <a:ext cx="3352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  <a:tab pos="46863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Anderson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A. B.;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Uddin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J.;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Jinnouchi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R.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“Solvation and Zero-Point Energy Effects on OH(ads) Reduction on Pt(111) Electrodes,” 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J. Phys. Chem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C 2010, 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114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14946-14952.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2743200" y="23622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48000" y="2438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+ e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1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867400" y="5231993"/>
            <a:ext cx="228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Based on experimental results of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Climent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V.; Gomez, R.; Orts, J. M.;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Feliu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J. M. 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J. Phys. Chem. B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2006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110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11344-11351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kumimoji="0" lang="en-US" altLang="zh-CN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Wakisaka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, M.; Suzuki, H.; Mitsui, S.; Uchida, H.; Watanabe, M. </a:t>
            </a:r>
            <a:r>
              <a:rPr kumimoji="0" lang="en-US" altLang="zh-CN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Langmuir </a:t>
            </a: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2009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, </a:t>
            </a:r>
            <a:r>
              <a:rPr kumimoji="0" lang="en-US" altLang="zh-CN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25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, 1897-1900.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2362200"/>
            <a:ext cx="1295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Water + 1.0 M electrolyte modeled by modified Poisson-Boltzmann distribution with dielectric continuum</a:t>
            </a:r>
            <a:endParaRPr lang="en-US" sz="10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172200" y="2819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48600" y="41910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Some of solvation shell </a:t>
            </a:r>
            <a:r>
              <a:rPr lang="en-US" sz="105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05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tabilization replaced by bond to surface</a:t>
            </a:r>
            <a:endParaRPr lang="en-US" sz="10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7848600" y="3505200"/>
            <a:ext cx="1524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32460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IUPAC World Chemistry Congress, San Juan Puerto Rico, July 31-August 7, 2011 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 r="943"/>
          <a:stretch>
            <a:fillRect/>
          </a:stretch>
        </p:blipFill>
        <p:spPr bwMode="auto">
          <a:xfrm>
            <a:off x="228600" y="228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F03A-D2C1-4FFC-B990-99F2EF5BF65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38200" y="1600200"/>
            <a:ext cx="594360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9700" algn="l"/>
                <a:tab pos="49688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Adsorption bond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strengths,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1/6 ML,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Gibbs energies (bold type,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9700" algn="l"/>
                <a:tab pos="49688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adsorbate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amount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coadsorbed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79700" algn="l"/>
                <a:tab pos="4968875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9700" algn="l"/>
                <a:tab pos="49688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0 ML 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   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½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ML 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9700" algn="l"/>
                <a:tab pos="49688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pzc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pzc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79700" algn="l"/>
                <a:tab pos="49688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9700" algn="l"/>
                <a:tab pos="49688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(0.551)     (1.229)              (-0.359)    (1.229)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79700" algn="l"/>
                <a:tab pos="49688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0.0           0.036                   0.0          0.17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9700" algn="l"/>
                <a:tab pos="49688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(1.287)     (1.229)              (-0.055)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(1.229)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9700" algn="l"/>
                <a:tab pos="49688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OH(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1.96          1.96                    2.15         2.25</a:t>
            </a:r>
          </a:p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9700" algn="l"/>
                <a:tab pos="4968875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85800" y="3895836"/>
            <a:ext cx="4876800" cy="201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114550" algn="l"/>
                <a:tab pos="2514600" algn="l"/>
                <a:tab pos="3086100" algn="l"/>
                <a:tab pos="3200400" algn="l"/>
                <a:tab pos="3314700" algn="l"/>
                <a:tab pos="3657600" algn="l"/>
                <a:tab pos="4057650" algn="l"/>
                <a:tab pos="4114800" algn="l"/>
                <a:tab pos="4400550" algn="l"/>
                <a:tab pos="4457700" algn="l"/>
                <a:tab pos="5143500" algn="l"/>
                <a:tab pos="5429250" algn="l"/>
                <a:tab pos="55435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Predictions using adsorption energies from above table.  The results in parentheses are based on Gibbs energies using the complete interfacial theory.   Coverage is 1/6 ML.  The experimental value is ~ 0.74 V.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114550" algn="l"/>
                <a:tab pos="2514600" algn="l"/>
                <a:tab pos="3086100" algn="l"/>
                <a:tab pos="3200400" algn="l"/>
                <a:tab pos="3314700" algn="l"/>
                <a:tab pos="3657600" algn="l"/>
                <a:tab pos="4057650" algn="l"/>
                <a:tab pos="4114800" algn="l"/>
                <a:tab pos="4400550" algn="l"/>
                <a:tab pos="4457700" algn="l"/>
                <a:tab pos="5143500" algn="l"/>
                <a:tab pos="5429250" algn="l"/>
                <a:tab pos="554355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114550" algn="l"/>
                <a:tab pos="2514600" algn="l"/>
                <a:tab pos="3086100" algn="l"/>
                <a:tab pos="3200400" algn="l"/>
                <a:tab pos="3314700" algn="l"/>
                <a:tab pos="3657600" algn="l"/>
                <a:tab pos="4057650" algn="l"/>
                <a:tab pos="4114800" algn="l"/>
                <a:tab pos="4400550" algn="l"/>
                <a:tab pos="4457700" algn="l"/>
                <a:tab pos="5143500" algn="l"/>
                <a:tab pos="5429250" algn="l"/>
                <a:tab pos="55435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reaction                                reversible potential in presence of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114550" algn="l"/>
                <a:tab pos="2514600" algn="l"/>
                <a:tab pos="3086100" algn="l"/>
                <a:tab pos="3200400" algn="l"/>
                <a:tab pos="3314700" algn="l"/>
                <a:tab pos="3657600" algn="l"/>
                <a:tab pos="4057650" algn="l"/>
                <a:tab pos="4114800" algn="l"/>
                <a:tab pos="4400550" algn="l"/>
                <a:tab pos="4457700" algn="l"/>
                <a:tab pos="5143500" algn="l"/>
                <a:tab pos="5429250" algn="l"/>
                <a:tab pos="554355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114550" algn="l"/>
                <a:tab pos="2514600" algn="l"/>
                <a:tab pos="3086100" algn="l"/>
                <a:tab pos="3200400" algn="l"/>
                <a:tab pos="3314700" algn="l"/>
                <a:tab pos="3657600" algn="l"/>
                <a:tab pos="4057650" algn="l"/>
                <a:tab pos="4114800" algn="l"/>
                <a:tab pos="4400550" algn="l"/>
                <a:tab pos="4457700" algn="l"/>
                <a:tab pos="5143500" algn="l"/>
                <a:tab pos="5429250" algn="l"/>
                <a:tab pos="55435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0 ML 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                  ½ ML 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114550" algn="l"/>
                <a:tab pos="2514600" algn="l"/>
                <a:tab pos="3086100" algn="l"/>
                <a:tab pos="3200400" algn="l"/>
                <a:tab pos="3314700" algn="l"/>
                <a:tab pos="3657600" algn="l"/>
                <a:tab pos="4057650" algn="l"/>
                <a:tab pos="4114800" algn="l"/>
                <a:tab pos="4400550" algn="l"/>
                <a:tab pos="4457700" algn="l"/>
                <a:tab pos="5143500" algn="l"/>
                <a:tab pos="5429250" algn="l"/>
                <a:tab pos="55435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pzc’s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1.229 V         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pzc’s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1.229 V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114550" algn="l"/>
                <a:tab pos="2514600" algn="l"/>
                <a:tab pos="3086100" algn="l"/>
                <a:tab pos="3200400" algn="l"/>
                <a:tab pos="3314700" algn="l"/>
                <a:tab pos="3657600" algn="l"/>
                <a:tab pos="4057650" algn="l"/>
                <a:tab pos="4114800" algn="l"/>
                <a:tab pos="4400550" algn="l"/>
                <a:tab pos="4457700" algn="l"/>
                <a:tab pos="5143500" algn="l"/>
                <a:tab pos="5429250" algn="l"/>
                <a:tab pos="55435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 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114550" algn="l"/>
                <a:tab pos="2514600" algn="l"/>
                <a:tab pos="3086100" algn="l"/>
                <a:tab pos="3200400" algn="l"/>
                <a:tab pos="3314700" algn="l"/>
                <a:tab pos="3657600" algn="l"/>
                <a:tab pos="4057650" algn="l"/>
                <a:tab pos="4114800" algn="l"/>
                <a:tab pos="4400550" algn="l"/>
                <a:tab pos="4457700" algn="l"/>
                <a:tab pos="5143500" algn="l"/>
                <a:tab pos="5429250" algn="l"/>
                <a:tab pos="55435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OH(ads) + H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+ e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en-US" sz="1200" b="0" i="0" u="none" strike="noStrike" cap="none" normalizeH="0" baseline="3000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114550" algn="l"/>
                <a:tab pos="2514600" algn="l"/>
                <a:tab pos="3086100" algn="l"/>
                <a:tab pos="3200400" algn="l"/>
                <a:tab pos="3314700" algn="l"/>
                <a:tab pos="3657600" algn="l"/>
                <a:tab pos="4057650" algn="l"/>
                <a:tab pos="4114800" algn="l"/>
                <a:tab pos="4400550" algn="l"/>
                <a:tab pos="4457700" algn="l"/>
                <a:tab pos="5143500" algn="l"/>
                <a:tab pos="5429250" algn="l"/>
                <a:tab pos="55435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⇌ H</a:t>
            </a:r>
            <a:r>
              <a:rPr kumimoji="0" lang="en-US" sz="1200" b="0" i="0" u="none" strike="noStrike" cap="none" normalizeH="0" baseline="-3000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O(ads)                   0.76,  0.80  (0.71)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0.57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 0.64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0.63)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114550" algn="l"/>
                <a:tab pos="2514600" algn="l"/>
                <a:tab pos="3086100" algn="l"/>
                <a:tab pos="3200400" algn="l"/>
                <a:tab pos="3314700" algn="l"/>
                <a:tab pos="3657600" algn="l"/>
                <a:tab pos="4057650" algn="l"/>
                <a:tab pos="4114800" algn="l"/>
                <a:tab pos="4400550" algn="l"/>
                <a:tab pos="4457700" algn="l"/>
                <a:tab pos="5143500" algn="l"/>
                <a:tab pos="5429250" algn="l"/>
                <a:tab pos="554355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______________________________________________________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0480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524000" y="508339"/>
            <a:ext cx="701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accurate is using the potential of zero charge,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pzc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in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sz="2000" b="0" i="0" u="none" strike="noStrike" cap="none" normalizeH="0" baseline="3000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ads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en-US" sz="2000" baseline="-30000" dirty="0" err="1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pzc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ads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en-US" sz="2000" baseline="-30000" dirty="0" err="1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pzc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)]/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1524000" y="1066800"/>
          <a:ext cx="457200" cy="406400"/>
        </p:xfrm>
        <a:graphic>
          <a:graphicData uri="http://schemas.openxmlformats.org/presentationml/2006/ole">
            <p:oleObj spid="_x0000_s5132" name="Equation" r:id="rId6" imgW="469800" imgH="393480" progId="Equation.DSMT4">
              <p:embed/>
            </p:oleObj>
          </a:graphicData>
        </a:graphic>
      </p:graphicFrame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096000" y="4953744"/>
            <a:ext cx="228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Based on experimental results of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Climent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V.; Gomez, R.; Orts, J. M.;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Feliu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J. M. 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J. Phys. Chem. B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2006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110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11344-11351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kumimoji="0" lang="en-US" altLang="zh-CN" sz="1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Wakisaka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, M.; Suzuki, H.; Mitsui, S.; Uchida, H.; Watanabe, M. </a:t>
            </a:r>
            <a:r>
              <a:rPr kumimoji="0" lang="en-US" altLang="zh-CN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Langmuir </a:t>
            </a:r>
            <a:r>
              <a:rPr kumimoji="0" lang="en-US" altLang="zh-CN" sz="10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2009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, </a:t>
            </a:r>
            <a:r>
              <a:rPr kumimoji="0" lang="en-US" altLang="zh-CN" sz="1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25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, 1897-1900.</a:t>
            </a: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24594</TotalTime>
  <Words>1877</Words>
  <Application>Microsoft Office PowerPoint</Application>
  <PresentationFormat>On-screen Show (4:3)</PresentationFormat>
  <Paragraphs>167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MathType 6.0 Equation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Case Western Reserve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aba</dc:creator>
  <cp:lastModifiedBy>aba</cp:lastModifiedBy>
  <cp:revision>39</cp:revision>
  <dcterms:created xsi:type="dcterms:W3CDTF">2011-07-19T14:42:29Z</dcterms:created>
  <dcterms:modified xsi:type="dcterms:W3CDTF">2011-08-08T13:43:07Z</dcterms:modified>
</cp:coreProperties>
</file>